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CDE8C-9127-4B87-BFE3-A3AEC86B7C88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E5C22-F60F-4EC2-98EF-CB4E7539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8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6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44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9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3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6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3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C56EF8-355E-451A-80F7-6CCAF859A392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91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67E598-472C-447A-99F0-7CCFE81A2313}" type="slidenum">
              <a:rPr lang="tr-TR" smtClean="0">
                <a:latin typeface="Times New Roman" pitchFamily="18" charset="0"/>
              </a:rPr>
              <a:pPr/>
              <a:t>2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4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0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1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5C22-F60F-4EC2-98EF-CB4E7539F4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2788"/>
            <a:ext cx="8064896" cy="21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65" y="1484784"/>
            <a:ext cx="20288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217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Potansiyel Bölge Ülkeleri</a:t>
            </a:r>
            <a:endParaRPr lang="en-US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988840"/>
            <a:ext cx="72008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1" y="1222648"/>
            <a:ext cx="86409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843808" y="61653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Toplam :          92.478.154</a:t>
            </a:r>
            <a:r>
              <a:rPr lang="tr-TR" dirty="0"/>
              <a:t>	82.112.891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90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Avrupa Topluluğu</a:t>
            </a:r>
            <a:endParaRPr lang="en-US" sz="36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800" dirty="0" smtClean="0">
                <a:latin typeface="+mj-lt"/>
              </a:rPr>
              <a:t>EU Son  Genişlemelerle birlikte önemli bir pirinç ithalatçısı haline gelmiştir.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800" dirty="0" smtClean="0">
                <a:latin typeface="+mj-lt"/>
              </a:rPr>
              <a:t>Yıllık yaklaşık 1.5 MMT pirinç ihtiyacı vardır.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800" dirty="0" smtClean="0">
                <a:latin typeface="+mj-lt"/>
              </a:rPr>
              <a:t>Genelde Cargo pirinç ithalatı yapılmaktadır. Zira mamul gümrük vergileri çok yüksektir.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800" dirty="0" smtClean="0">
                <a:latin typeface="+mj-lt"/>
              </a:rPr>
              <a:t>Türkiye olarak şayet Dahilde işleme rejimi ihracatlarını Cargo olarak yapma imkanına kavuşursak, önümüzde çok ciddi bir Pazar oluşacaktır.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57288"/>
            <a:ext cx="5112568" cy="509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774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Sanayi Yatırımlarında Durum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92" y="1935163"/>
            <a:ext cx="6608815" cy="4389437"/>
          </a:xfrm>
        </p:spPr>
      </p:pic>
    </p:spTree>
    <p:extLst>
      <p:ext uri="{BB962C8B-B14F-4D97-AF65-F5344CB8AC3E}">
        <p14:creationId xmlns:p14="http://schemas.microsoft.com/office/powerpoint/2010/main" val="1983060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/>
              <a:t>Türkiye de yaklaşık 150 Fabrika Mevcuttur.</a:t>
            </a:r>
            <a:endParaRPr lang="en-US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Son teknoloji ile donatılmış fabrikalar son 5 yılda artmıştır.</a:t>
            </a:r>
          </a:p>
          <a:p>
            <a:r>
              <a:rPr lang="tr-TR" dirty="0" smtClean="0"/>
              <a:t>Sadece Mersin de 10 adet yeni fabrika mevcuttur.</a:t>
            </a:r>
          </a:p>
          <a:p>
            <a:r>
              <a:rPr lang="tr-TR" dirty="0" smtClean="0"/>
              <a:t>Toplam işleme kapasitesi 2.2 MMT a ulaşmıştır.</a:t>
            </a:r>
          </a:p>
          <a:p>
            <a:r>
              <a:rPr lang="tr-TR" dirty="0" smtClean="0"/>
              <a:t>Fabrikalar Limanlara yakın ve istenilen kaliteyi işleyebilecek durumdadır.</a:t>
            </a:r>
          </a:p>
          <a:p>
            <a:r>
              <a:rPr lang="tr-TR" dirty="0" smtClean="0"/>
              <a:t>Dahilde işleme sisteminin daha iyi şekilde çalışması sanayi yatırımlarının daha yüksek kapasitede çalışmasına olanak sağlayacaktır.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87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Biz Hazırız, Hatta Başladık.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Hedef 2023 ve ihracatta bölgede Lider olmak.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7860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2204864"/>
            <a:ext cx="8974015" cy="424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Teşekkürler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9241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Dikdörtgen"/>
          <p:cNvSpPr>
            <a:spLocks noChangeArrowheads="1"/>
          </p:cNvSpPr>
          <p:nvPr/>
        </p:nvSpPr>
        <p:spPr bwMode="auto">
          <a:xfrm>
            <a:off x="747346" y="3500439"/>
            <a:ext cx="718771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sz="4000" b="1" dirty="0"/>
              <a:t>Turgay </a:t>
            </a:r>
            <a:r>
              <a:rPr lang="tr-TR" sz="4000" b="1" dirty="0" smtClean="0"/>
              <a:t>YETİŞ</a:t>
            </a:r>
          </a:p>
          <a:p>
            <a:pPr algn="ctr"/>
            <a:r>
              <a:rPr lang="tr-TR" sz="2400" b="1" dirty="0" smtClean="0"/>
              <a:t>Yönetim Kurulu Başkanı</a:t>
            </a:r>
            <a:endParaRPr lang="en-US" sz="2400" b="1" dirty="0"/>
          </a:p>
          <a:p>
            <a:pPr algn="ctr"/>
            <a:endParaRPr lang="tr-TR" sz="3600" b="1" dirty="0"/>
          </a:p>
          <a:p>
            <a:pPr algn="ctr"/>
            <a:r>
              <a:rPr lang="tr-TR" sz="3200" b="1" dirty="0" err="1"/>
              <a:t>Turkish</a:t>
            </a:r>
            <a:r>
              <a:rPr lang="tr-TR" sz="3200" b="1" dirty="0"/>
              <a:t> </a:t>
            </a:r>
            <a:r>
              <a:rPr lang="en-US" sz="3200" b="1" dirty="0"/>
              <a:t>Rice Millers Association</a:t>
            </a:r>
            <a:endParaRPr lang="tr-TR" sz="3200" b="1" dirty="0"/>
          </a:p>
          <a:p>
            <a:pPr algn="ctr"/>
            <a:endParaRPr lang="tr-TR" sz="3200" b="1" dirty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4" y="908720"/>
            <a:ext cx="7385538" cy="25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1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1268760"/>
            <a:ext cx="69847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Türkiye’nin çeltik ekimi son yıllarda gelişerek ve artarak devam etmektedir.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 2000 yılında 58 bin ha ekim alanında 350 bin ton üretim ve 6,04 ton/ha verim elde edilmişken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2010 yılında 99 bin ha ekim alanında 860.000 ton üretim ve 8,69 ton/ha verim elde edilmiştir.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2011 yılı ekimi yaklaşık 125 bin ha ve üretim 1.000.000 ton olarak beklenmektedir. Buda yaklaşık 600.000 MT pirinç demektir. 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192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05425"/>
              </p:ext>
            </p:extLst>
          </p:nvPr>
        </p:nvGraphicFramePr>
        <p:xfrm>
          <a:off x="1475656" y="1916834"/>
          <a:ext cx="6552727" cy="31683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78849"/>
                <a:gridCol w="2673878"/>
              </a:tblGrid>
              <a:tr h="63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Pirinç Üretimi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( Ton 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2007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389.000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2008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452.000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2009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450.000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2010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516.000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60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Türkiye'de ana Üretim Bölgeleri</a:t>
            </a:r>
            <a:endParaRPr lang="en-US" dirty="0"/>
          </a:p>
        </p:txBody>
      </p:sp>
      <p:pic>
        <p:nvPicPr>
          <p:cNvPr id="4" name="İçerik Yer Tutucusu 3" descr="C:\Users\Turgay\AppData\Local\Microsoft\Windows\Temporary Internet Files\Content.Outlook\8NMLZFRH\Pirinç Sektöründe Firmaların İllere Dağılımı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056"/>
            <a:ext cx="8229600" cy="3707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001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835696" y="1075322"/>
            <a:ext cx="5904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Devreye Giren ve Girecek olan Barajlar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3568" y="1916833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Trakya </a:t>
            </a:r>
          </a:p>
          <a:p>
            <a:pPr marL="342900" indent="-342900">
              <a:buAutoNum type="arabicPeriod"/>
            </a:pPr>
            <a:r>
              <a:rPr lang="tr-TR" dirty="0" smtClean="0"/>
              <a:t>Çakmak Barajı(</a:t>
            </a:r>
            <a:r>
              <a:rPr lang="en-US" dirty="0"/>
              <a:t>14200 ha </a:t>
            </a:r>
            <a:r>
              <a:rPr lang="en-US" dirty="0" err="1"/>
              <a:t>taban</a:t>
            </a:r>
            <a:r>
              <a:rPr lang="en-US" dirty="0"/>
              <a:t> </a:t>
            </a:r>
            <a:r>
              <a:rPr lang="en-US" dirty="0" err="1"/>
              <a:t>arazi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39800 ha </a:t>
            </a:r>
            <a:r>
              <a:rPr lang="en-US" dirty="0" err="1"/>
              <a:t>yamaç</a:t>
            </a:r>
            <a:r>
              <a:rPr lang="en-US" dirty="0"/>
              <a:t> </a:t>
            </a:r>
            <a:r>
              <a:rPr lang="en-US" dirty="0" err="1"/>
              <a:t>arazi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54000 ha </a:t>
            </a:r>
            <a:r>
              <a:rPr lang="en-US" dirty="0" err="1"/>
              <a:t>arazi</a:t>
            </a:r>
            <a:r>
              <a:rPr lang="en-US" dirty="0"/>
              <a:t> </a:t>
            </a:r>
            <a:r>
              <a:rPr lang="en-US" dirty="0" err="1" smtClean="0"/>
              <a:t>sulanacaktır</a:t>
            </a:r>
            <a:r>
              <a:rPr lang="tr-TR" dirty="0" smtClean="0"/>
              <a:t>)</a:t>
            </a:r>
          </a:p>
          <a:p>
            <a:pPr marL="342900" indent="-342900">
              <a:buAutoNum type="arabicPeriod"/>
            </a:pPr>
            <a:r>
              <a:rPr lang="tr-TR" dirty="0" smtClean="0"/>
              <a:t>Hamzadere Barajı(</a:t>
            </a:r>
            <a:r>
              <a:rPr lang="en-US" dirty="0" smtClean="0"/>
              <a:t>33</a:t>
            </a:r>
            <a:r>
              <a:rPr lang="tr-TR" dirty="0" smtClean="0"/>
              <a:t>564 ha </a:t>
            </a:r>
            <a:r>
              <a:rPr lang="en-US" dirty="0" err="1" smtClean="0"/>
              <a:t>tarım</a:t>
            </a:r>
            <a:r>
              <a:rPr lang="en-US" dirty="0" smtClean="0"/>
              <a:t> </a:t>
            </a:r>
            <a:r>
              <a:rPr lang="en-US" dirty="0" err="1"/>
              <a:t>alanını</a:t>
            </a:r>
            <a:r>
              <a:rPr lang="en-US" dirty="0"/>
              <a:t> </a:t>
            </a:r>
            <a:r>
              <a:rPr lang="en-US" dirty="0" err="1"/>
              <a:t>sulayacak</a:t>
            </a:r>
            <a:r>
              <a:rPr lang="en-US" dirty="0"/>
              <a:t> Hamzadere </a:t>
            </a:r>
            <a:r>
              <a:rPr lang="en-US" dirty="0" err="1"/>
              <a:t>Barajı</a:t>
            </a:r>
            <a:r>
              <a:rPr lang="en-US" dirty="0"/>
              <a:t> 12 </a:t>
            </a:r>
            <a:r>
              <a:rPr lang="en-US" dirty="0" err="1"/>
              <a:t>Mayıs</a:t>
            </a:r>
            <a:r>
              <a:rPr lang="en-US" dirty="0"/>
              <a:t> 2011 </a:t>
            </a:r>
            <a:r>
              <a:rPr lang="en-US" dirty="0" err="1"/>
              <a:t>tarihinde</a:t>
            </a:r>
            <a:r>
              <a:rPr lang="en-US" dirty="0"/>
              <a:t> </a:t>
            </a:r>
            <a:r>
              <a:rPr lang="en-US" dirty="0" err="1"/>
              <a:t>hizmete</a:t>
            </a:r>
            <a:r>
              <a:rPr lang="en-US" dirty="0"/>
              <a:t> </a:t>
            </a:r>
            <a:r>
              <a:rPr lang="en-US" dirty="0" err="1"/>
              <a:t>alındı</a:t>
            </a:r>
            <a:endParaRPr lang="tr-TR" dirty="0" smtClean="0"/>
          </a:p>
          <a:p>
            <a:r>
              <a:rPr lang="tr-TR" dirty="0" smtClean="0"/>
              <a:t>Güney Marmara</a:t>
            </a:r>
          </a:p>
          <a:p>
            <a:pPr marL="342900" indent="-342900">
              <a:buAutoNum type="arabicPeriod"/>
            </a:pPr>
            <a:r>
              <a:rPr lang="tr-TR" dirty="0"/>
              <a:t>Biga </a:t>
            </a:r>
            <a:r>
              <a:rPr lang="tr-TR" dirty="0" smtClean="0"/>
              <a:t>Barajı(9 </a:t>
            </a:r>
            <a:r>
              <a:rPr lang="tr-TR" dirty="0"/>
              <a:t>bin 352 hektar araziye hayat verecek olan Biga Ovası Sulama </a:t>
            </a:r>
            <a:r>
              <a:rPr lang="tr-TR" dirty="0" smtClean="0"/>
              <a:t>Sistemi)</a:t>
            </a:r>
          </a:p>
          <a:p>
            <a:pPr marL="342900" indent="-342900">
              <a:buAutoNum type="arabicPeriod"/>
            </a:pPr>
            <a:r>
              <a:rPr lang="tr-TR" dirty="0"/>
              <a:t>Manyas </a:t>
            </a:r>
            <a:r>
              <a:rPr lang="tr-TR" dirty="0" smtClean="0"/>
              <a:t>Barajı (Manyas</a:t>
            </a:r>
            <a:r>
              <a:rPr lang="tr-TR" dirty="0"/>
              <a:t>, Bandırma ve Susurluk ilçelerinde 10 bin 821 hektar tarım arazisinin sulanmasını sağlayacak projenin 2014 Haziran ayında bitirilmesi hedefleniyor</a:t>
            </a:r>
            <a:r>
              <a:rPr lang="tr-TR" dirty="0" smtClean="0"/>
              <a:t>.)</a:t>
            </a:r>
          </a:p>
          <a:p>
            <a:pPr marL="342900" indent="-342900">
              <a:buAutoNum type="arabicPeriod"/>
            </a:pPr>
            <a:endParaRPr lang="tr-TR" dirty="0"/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90750" y="5085184"/>
            <a:ext cx="47625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2011 mahsulü ile tüketimin %85 ini karşılar hale geldik. 2010 ile birlikte ihracat </a:t>
            </a:r>
            <a:r>
              <a:rPr lang="tr-TR" dirty="0" smtClean="0"/>
              <a:t>başladık.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Bundan Sonraki Hedef  Bölgede ihracat yapan ve Döviz sağlayan bir sektör olmak.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G:\Eski resimler\CALpaddypictur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r="2540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26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552543"/>
          </a:xfrm>
        </p:spPr>
        <p:txBody>
          <a:bodyPr>
            <a:normAutofit/>
          </a:bodyPr>
          <a:lstStyle/>
          <a:p>
            <a:r>
              <a:rPr lang="tr-TR" sz="1600" dirty="0">
                <a:latin typeface="Calibri"/>
                <a:ea typeface="Calibri"/>
                <a:cs typeface="Times New Roman"/>
              </a:rPr>
              <a:t>Trakya da 1 dönüm icar bedeli 550 TL ye kadar yükselmiştir. Genel üretim maliyetinin yaklaşık 450 TL/ Dönüm olduğu varsayıldığında icar bedelinin çok yüksek olduğu aşikârdır. Bu rakam 200 TL/Dönüm ü geçmemelidir. 0,10 krş./kg da desteklemede dikkate alındığında maliyetler çok uygun hale gelecek</a:t>
            </a:r>
            <a:endParaRPr lang="en-US" sz="1600" dirty="0"/>
          </a:p>
        </p:txBody>
      </p:sp>
      <p:pic>
        <p:nvPicPr>
          <p:cNvPr id="6" name="Resim Yer Tutucusu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250"/>
              </a:spcBef>
            </a:pPr>
            <a:r>
              <a:rPr lang="tr-TR" sz="1600" b="0" dirty="0">
                <a:solidFill>
                  <a:prstClr val="black"/>
                </a:solidFill>
                <a:ea typeface="Calibri"/>
                <a:cs typeface="Times New Roman"/>
              </a:rPr>
              <a:t>Türkiye de çeltik ekim maliyetinde en ciddi payı </a:t>
            </a: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İcar bedeli</a:t>
            </a:r>
            <a:r>
              <a:rPr lang="tr-TR" sz="1600" b="0" dirty="0">
                <a:solidFill>
                  <a:prstClr val="black"/>
                </a:solidFill>
                <a:ea typeface="Calibri"/>
                <a:cs typeface="Times New Roman"/>
              </a:rPr>
              <a:t> almaktadır. Tabii mazot, ilaç gübre de değişken ve döviz e bağlı olduğundan maliyeti negatif olarak etkilemektedir. </a:t>
            </a:r>
            <a:r>
              <a:rPr lang="en-US" sz="1600" b="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sz="1600" b="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7449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tr-TR" sz="3600" b="1" dirty="0">
                <a:solidFill>
                  <a:prstClr val="black"/>
                </a:solidFill>
                <a:ea typeface="+mn-ea"/>
                <a:cs typeface="+mn-cs"/>
              </a:rPr>
              <a:t>Yeni Teknolojilere Geçişin Sağlayacağı Tasarruflar</a:t>
            </a:r>
            <a:r>
              <a:rPr lang="tr-TR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tr-TR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1800" b="1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1600" b="1" dirty="0">
                <a:solidFill>
                  <a:prstClr val="black"/>
                </a:solidFill>
                <a:latin typeface="+mj-lt"/>
              </a:rPr>
              <a:t>1- Yeni biçer döver sistemlerinde yapılacak 100.000 hektarlık alanda ortalama % 4 kayıp telafi edilirse bu yaklaşık 32.000 </a:t>
            </a:r>
            <a:r>
              <a:rPr lang="tr-TR" sz="1600" b="1" dirty="0" err="1">
                <a:solidFill>
                  <a:prstClr val="black"/>
                </a:solidFill>
                <a:latin typeface="+mj-lt"/>
              </a:rPr>
              <a:t>mt</a:t>
            </a:r>
            <a:r>
              <a:rPr lang="tr-TR" sz="1600" b="1" dirty="0">
                <a:solidFill>
                  <a:prstClr val="black"/>
                </a:solidFill>
                <a:latin typeface="+mj-lt"/>
              </a:rPr>
              <a:t> çeltik demektir. Bu da yaklaşık 32 milyon </a:t>
            </a:r>
            <a:r>
              <a:rPr lang="tr-TR" sz="1600" b="1" dirty="0" smtClean="0">
                <a:solidFill>
                  <a:prstClr val="black"/>
                </a:solidFill>
                <a:latin typeface="+mj-lt"/>
              </a:rPr>
              <a:t>TL. Eder.</a:t>
            </a:r>
            <a:endParaRPr lang="tr-TR" sz="1600" b="1" dirty="0">
              <a:solidFill>
                <a:prstClr val="black"/>
              </a:solidFill>
              <a:latin typeface="+mj-lt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1600" b="1" dirty="0">
              <a:solidFill>
                <a:prstClr val="black"/>
              </a:solidFill>
              <a:latin typeface="+mj-lt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1600" b="1" dirty="0">
                <a:solidFill>
                  <a:prstClr val="black"/>
                </a:solidFill>
                <a:latin typeface="+mj-lt"/>
              </a:rPr>
              <a:t>2- Dökme çeltik depolama sistemine geçişle yaklaşık 10 milyon TL. tasarruf sağlarız.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1600" b="1" dirty="0">
              <a:solidFill>
                <a:prstClr val="black"/>
              </a:solidFill>
              <a:latin typeface="+mj-lt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1600" b="1" dirty="0">
                <a:solidFill>
                  <a:prstClr val="black"/>
                </a:solidFill>
                <a:latin typeface="+mj-lt"/>
              </a:rPr>
              <a:t>3- Doğal ve kabuk yakıtlı kurutmaların kullanılması ile yaklaşık 13 milyon TL. tasarruf sağlayabiliriz. ( kömürle kıyaslandığında )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1600" b="1" dirty="0">
              <a:solidFill>
                <a:prstClr val="black"/>
              </a:solidFill>
              <a:latin typeface="+mj-lt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1600" b="1" dirty="0">
                <a:solidFill>
                  <a:prstClr val="black"/>
                </a:solidFill>
                <a:latin typeface="+mj-lt"/>
              </a:rPr>
              <a:t>4-  Yeni değirmenleme teknolojilerine geçişle % 2 tasarruf sağlarsak yaklaşık 32 milyon TL. tasarruf sağlanacaktır.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1600" b="1" dirty="0">
              <a:solidFill>
                <a:prstClr val="black"/>
              </a:solidFill>
              <a:latin typeface="+mj-lt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1600" b="1" dirty="0">
                <a:solidFill>
                  <a:prstClr val="black"/>
                </a:solidFill>
                <a:latin typeface="+mj-lt"/>
              </a:rPr>
              <a:t>5- 100.000 hektarlık bir üretim alanında % 100 yeni tohum kullanımına geçersek, dönümde yaklaşık minimum 50 </a:t>
            </a:r>
            <a:r>
              <a:rPr lang="tr-TR" sz="1600" b="1" dirty="0" err="1">
                <a:solidFill>
                  <a:prstClr val="black"/>
                </a:solidFill>
                <a:latin typeface="+mj-lt"/>
              </a:rPr>
              <a:t>kg.artış</a:t>
            </a:r>
            <a:r>
              <a:rPr lang="tr-TR" sz="1600" b="1" dirty="0">
                <a:solidFill>
                  <a:prstClr val="black"/>
                </a:solidFill>
                <a:latin typeface="+mj-lt"/>
              </a:rPr>
              <a:t> sağlarız, bu da yaklaşık 50.000 metrik ton ve 50 milyon TL. eder.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1600" b="1" dirty="0">
              <a:solidFill>
                <a:prstClr val="black"/>
              </a:solidFill>
              <a:latin typeface="+mj-lt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1600" b="1" dirty="0">
                <a:solidFill>
                  <a:prstClr val="black"/>
                </a:solidFill>
                <a:latin typeface="+mj-lt"/>
              </a:rPr>
              <a:t>6- Yurt dışına oranla mazot maliyetimiz yaklaşık % 35 daha </a:t>
            </a:r>
            <a:r>
              <a:rPr lang="tr-TR" sz="1600" b="1" dirty="0" smtClean="0">
                <a:solidFill>
                  <a:prstClr val="black"/>
                </a:solidFill>
                <a:latin typeface="+mj-lt"/>
              </a:rPr>
              <a:t>pahalıdır, </a:t>
            </a:r>
            <a:r>
              <a:rPr lang="tr-TR" sz="1600" b="1" dirty="0">
                <a:solidFill>
                  <a:prstClr val="black"/>
                </a:solidFill>
                <a:latin typeface="+mj-lt"/>
              </a:rPr>
              <a:t>bu konuda devlet desteği sağlanabilirse 14 milyon TL. tasarruf edebiliriz.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1600" b="1" dirty="0">
              <a:solidFill>
                <a:prstClr val="black"/>
              </a:solidFill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066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581</Words>
  <Application>Microsoft Office PowerPoint</Application>
  <PresentationFormat>Ekran Gösterisi (4:3)</PresentationFormat>
  <Paragraphs>78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Akış</vt:lpstr>
      <vt:lpstr> </vt:lpstr>
      <vt:lpstr>PowerPoint Sunusu</vt:lpstr>
      <vt:lpstr>PowerPoint Sunusu</vt:lpstr>
      <vt:lpstr>PowerPoint Sunusu</vt:lpstr>
      <vt:lpstr>Türkiye'de ana Üretim Bölgeleri</vt:lpstr>
      <vt:lpstr>PowerPoint Sunusu</vt:lpstr>
      <vt:lpstr> 2011 mahsulü ile tüketimin %85 ini karşılar hale geldik. 2010 ile birlikte ihracat başladık.</vt:lpstr>
      <vt:lpstr>Türkiye de çeltik ekim maliyetinde en ciddi payı İcar bedeli almaktadır. Tabii mazot, ilaç gübre de değişken ve döviz e bağlı olduğundan maliyeti negatif olarak etkilemektedir.  </vt:lpstr>
      <vt:lpstr>Yeni Teknolojilere Geçişin Sağlayacağı Tasarruflar </vt:lpstr>
      <vt:lpstr>Potansiyel Bölge Ülkeleri</vt:lpstr>
      <vt:lpstr>PowerPoint Sunusu</vt:lpstr>
      <vt:lpstr>Avrupa Topluluğu</vt:lpstr>
      <vt:lpstr>Sanayi Yatırımlarında Durum</vt:lpstr>
      <vt:lpstr>Türkiye de yaklaşık 150 Fabrika Mevcuttur.</vt:lpstr>
      <vt:lpstr>Biz Hazırız, Hatta Başladık.</vt:lpstr>
      <vt:lpstr>Teşekkürler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Turgay</dc:creator>
  <cp:lastModifiedBy>Turgay</cp:lastModifiedBy>
  <cp:revision>12</cp:revision>
  <dcterms:created xsi:type="dcterms:W3CDTF">2011-12-08T19:11:18Z</dcterms:created>
  <dcterms:modified xsi:type="dcterms:W3CDTF">2011-12-08T21:27:29Z</dcterms:modified>
</cp:coreProperties>
</file>